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78" r:id="rId4"/>
    <p:sldId id="279" r:id="rId5"/>
    <p:sldId id="280" r:id="rId6"/>
    <p:sldId id="281" r:id="rId7"/>
    <p:sldId id="283" r:id="rId8"/>
    <p:sldId id="282" r:id="rId9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432" y="-104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785642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  <a:lvl2pPr marL="0" indent="329138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2pPr>
            <a:lvl3pPr marL="0" indent="658277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3pPr>
            <a:lvl4pPr marL="0" indent="987415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4pPr>
            <a:lvl5pPr marL="0" indent="1316552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51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lang="en-AU" dirty="0" smtClean="0"/>
              <a:t>Supercharged Decision Trees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 smtClean="0"/>
              <a:t>Optimising decision trees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327024" y="1273155"/>
            <a:ext cx="8448676" cy="2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l" defTabSz="914400">
              <a:lnSpc>
                <a:spcPct val="120000"/>
              </a:lnSpc>
              <a:defRPr sz="2000" i="1">
                <a:uFillTx/>
              </a:defRPr>
            </a:pPr>
            <a:r>
              <a:t>Errors due to Bias</a:t>
            </a:r>
          </a:p>
          <a:p>
            <a:pPr algn="l" defTabSz="914400">
              <a:lnSpc>
                <a:spcPct val="120000"/>
              </a:lnSpc>
              <a:defRPr sz="2000" b="0" i="1">
                <a:uFillTx/>
              </a:defRPr>
            </a:pPr>
            <a:r>
              <a:t>When we are training over multiple data sets we will have different errors. Bias measures how far off we are in general the predictions are from the actual values</a:t>
            </a:r>
          </a:p>
          <a:p>
            <a:pPr algn="l" defTabSz="914400">
              <a:lnSpc>
                <a:spcPct val="120000"/>
              </a:lnSpc>
              <a:defRPr sz="2000" b="0" i="1">
                <a:uFillTx/>
              </a:defRPr>
            </a:pPr>
            <a:endParaRPr/>
          </a:p>
          <a:p>
            <a:pPr algn="l" defTabSz="914400">
              <a:lnSpc>
                <a:spcPct val="120000"/>
              </a:lnSpc>
              <a:defRPr sz="2000" b="0">
                <a:uFillTx/>
              </a:defRPr>
            </a:pPr>
            <a:r>
              <a:t>Errors due to Variance</a:t>
            </a:r>
          </a:p>
          <a:p>
            <a:pPr algn="l" defTabSz="914400">
              <a:lnSpc>
                <a:spcPct val="120000"/>
              </a:lnSpc>
              <a:defRPr sz="2000" b="0" i="1">
                <a:uFillTx/>
              </a:defRPr>
            </a:pPr>
            <a:r>
              <a:t>This is how variable our model is for a given data point. The variance calculates how much the predicted are from  the actual values</a:t>
            </a:r>
          </a:p>
        </p:txBody>
      </p:sp>
      <p:sp>
        <p:nvSpPr>
          <p:cNvPr id="341" name="Shape 34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lnSpc>
                <a:spcPts val="2300"/>
              </a:lnSpc>
              <a:defRPr sz="2300" cap="none"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BIAS - VARIANCE TRADEOFF</a:t>
            </a:r>
          </a:p>
        </p:txBody>
      </p:sp>
      <p:sp>
        <p:nvSpPr>
          <p:cNvPr id="342" name="Shape 342"/>
          <p:cNvSpPr>
            <a:spLocks noGrp="1"/>
          </p:cNvSpPr>
          <p:nvPr>
            <p:ph type="sldNum" sz="quarter" idx="2"/>
          </p:nvPr>
        </p:nvSpPr>
        <p:spPr>
          <a:xfrm>
            <a:off x="8601075" y="526256"/>
            <a:ext cx="323752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>
            <a:normAutofit lnSpcReduction="10000"/>
          </a:bodyPr>
          <a:lstStyle>
            <a:lvl1pPr algn="l" defTabSz="457200">
              <a:lnSpc>
                <a:spcPct val="100000"/>
              </a:lnSpc>
              <a:defRPr sz="23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1" build="p" bldLvl="5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lnSpc>
                <a:spcPts val="2300"/>
              </a:lnSpc>
              <a:defRPr sz="2300" cap="none"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BIAS - VARIANCE TRADEOFF</a:t>
            </a:r>
          </a:p>
        </p:txBody>
      </p:sp>
      <p:pic>
        <p:nvPicPr>
          <p:cNvPr id="34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4683" y="1103540"/>
            <a:ext cx="4553709" cy="4154260"/>
          </a:xfrm>
          <a:prstGeom prst="rect">
            <a:avLst/>
          </a:prstGeom>
          <a:ln w="25400"/>
        </p:spPr>
      </p:pic>
      <p:sp>
        <p:nvSpPr>
          <p:cNvPr id="346" name="Shape 346"/>
          <p:cNvSpPr>
            <a:spLocks noGrp="1"/>
          </p:cNvSpPr>
          <p:nvPr>
            <p:ph type="sldNum" sz="quarter" idx="2"/>
          </p:nvPr>
        </p:nvSpPr>
        <p:spPr>
          <a:xfrm>
            <a:off x="8601075" y="526256"/>
            <a:ext cx="323752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>
            <a:normAutofit lnSpcReduction="10000"/>
          </a:bodyPr>
          <a:lstStyle>
            <a:lvl1pPr algn="l" defTabSz="457200">
              <a:lnSpc>
                <a:spcPct val="100000"/>
              </a:lnSpc>
              <a:defRPr sz="23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8601075" y="526256"/>
            <a:ext cx="323752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lnSpcReduction="10000"/>
          </a:bodyPr>
          <a:lstStyle/>
          <a:p>
            <a:pPr algn="l" defTabSz="457200">
              <a:defRPr>
                <a:uFillTx/>
                <a:latin typeface="Trebuchet MS"/>
                <a:ea typeface="Trebuchet MS"/>
                <a:cs typeface="Trebuchet MS"/>
                <a:sym typeface="Trebuchet MS"/>
              </a:defRPr>
            </a:pPr>
            <a:fld id="{86CB4B4D-7CA3-9044-876B-883B54F8677D}" type="slidenum">
              <a:t>4</a:t>
            </a:fld>
            <a:r>
              <a:t>￼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7337" y="1136650"/>
            <a:ext cx="6248401" cy="3924300"/>
          </a:xfrm>
          <a:prstGeom prst="rect">
            <a:avLst/>
          </a:prstGeom>
          <a:ln w="25400"/>
        </p:spPr>
      </p:pic>
      <p:sp>
        <p:nvSpPr>
          <p:cNvPr id="350" name="Shape 350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lnSpc>
                <a:spcPts val="2300"/>
              </a:lnSpc>
              <a:defRPr sz="2300" cap="none"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BIAS - VARIANCE TRADEOFF</a:t>
            </a:r>
          </a:p>
        </p:txBody>
      </p:sp>
      <p:sp>
        <p:nvSpPr>
          <p:cNvPr id="351" name="Shape 351"/>
          <p:cNvSpPr>
            <a:spLocks noGrp="1"/>
          </p:cNvSpPr>
          <p:nvPr>
            <p:ph type="sldNum" sz="quarter" idx="2"/>
          </p:nvPr>
        </p:nvSpPr>
        <p:spPr>
          <a:xfrm>
            <a:off x="8601075" y="526256"/>
            <a:ext cx="323752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>
            <a:normAutofit lnSpcReduction="10000"/>
          </a:bodyPr>
          <a:lstStyle>
            <a:lvl1pPr algn="l" defTabSz="457200">
              <a:lnSpc>
                <a:spcPct val="100000"/>
              </a:lnSpc>
              <a:defRPr sz="23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lnSpc>
                <a:spcPts val="2300"/>
              </a:lnSpc>
              <a:defRPr sz="2300" cap="none"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BIAS - VARIANCE TRADEOFF</a:t>
            </a:r>
          </a:p>
        </p:txBody>
      </p:sp>
      <p:pic>
        <p:nvPicPr>
          <p:cNvPr id="35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8960" y="983218"/>
            <a:ext cx="5325155" cy="4249182"/>
          </a:xfrm>
          <a:prstGeom prst="rect">
            <a:avLst/>
          </a:prstGeom>
          <a:ln w="25400"/>
        </p:spPr>
      </p:pic>
      <p:sp>
        <p:nvSpPr>
          <p:cNvPr id="355" name="Shape 355"/>
          <p:cNvSpPr>
            <a:spLocks noGrp="1"/>
          </p:cNvSpPr>
          <p:nvPr>
            <p:ph type="sldNum" sz="quarter" idx="2"/>
          </p:nvPr>
        </p:nvSpPr>
        <p:spPr>
          <a:xfrm>
            <a:off x="8601075" y="526256"/>
            <a:ext cx="323752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>
            <a:normAutofit lnSpcReduction="10000"/>
          </a:bodyPr>
          <a:lstStyle>
            <a:lvl1pPr algn="l" defTabSz="457200">
              <a:lnSpc>
                <a:spcPct val="100000"/>
              </a:lnSpc>
              <a:defRPr sz="23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68" y="503287"/>
            <a:ext cx="8367737" cy="457445"/>
          </a:xfrm>
        </p:spPr>
        <p:txBody>
          <a:bodyPr/>
          <a:lstStyle/>
          <a:p>
            <a:r>
              <a:rPr lang="en-US" dirty="0" err="1" smtClean="0"/>
              <a:t>GridSearchcv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>
          <a:xfrm>
            <a:off x="458769" y="1133549"/>
            <a:ext cx="8221021" cy="2709380"/>
          </a:xfrm>
        </p:spPr>
        <p:txBody>
          <a:bodyPr/>
          <a:lstStyle/>
          <a:p>
            <a:r>
              <a:rPr lang="en-US" dirty="0" err="1"/>
              <a:t>GridSearchCV</a:t>
            </a:r>
            <a:r>
              <a:rPr lang="en-US" dirty="0"/>
              <a:t>(</a:t>
            </a:r>
            <a:r>
              <a:rPr lang="en-US" dirty="0" err="1"/>
              <a:t>ctree</a:t>
            </a:r>
            <a:r>
              <a:rPr lang="en-US" dirty="0"/>
              <a:t>, </a:t>
            </a:r>
            <a:r>
              <a:rPr lang="en-US" dirty="0" err="1"/>
              <a:t>param_grid</a:t>
            </a:r>
            <a:r>
              <a:rPr lang="en-US" dirty="0"/>
              <a:t>, cv=5, scoring='</a:t>
            </a:r>
            <a:r>
              <a:rPr lang="en-US" dirty="0" err="1"/>
              <a:t>roc_auc</a:t>
            </a:r>
            <a:r>
              <a:rPr lang="en-US" dirty="0"/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4146629361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0" name="Shape 360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  <p:sp>
        <p:nvSpPr>
          <p:cNvPr id="362" name="Shape 362"/>
          <p:cNvSpPr>
            <a:spLocks noGrp="1"/>
          </p:cNvSpPr>
          <p:nvPr>
            <p:ph type="title" idx="4294967295"/>
          </p:nvPr>
        </p:nvSpPr>
        <p:spPr>
          <a:xfrm>
            <a:off x="-1544638" y="681831"/>
            <a:ext cx="8426451" cy="3894138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t>					LAB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122</Words>
  <Application>Microsoft Macintosh PowerPoint</Application>
  <PresentationFormat>Custom</PresentationFormat>
  <Paragraphs>25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White</vt:lpstr>
      <vt:lpstr>DATA SCIENCE 10 WEEK PART TIME COURSE  Supercharged Decision Trees</vt:lpstr>
      <vt:lpstr>AGENDA</vt:lpstr>
      <vt:lpstr>BIAS - VARIANCE TRADEOFF</vt:lpstr>
      <vt:lpstr>BIAS - VARIANCE TRADEOFF</vt:lpstr>
      <vt:lpstr>BIAS - VARIANCE TRADEOFF</vt:lpstr>
      <vt:lpstr>BIAS - VARIANCE TRADEOFF</vt:lpstr>
      <vt:lpstr>GridSearchcv</vt:lpstr>
      <vt:lpstr>     LAB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11 WEEK PART TIME COURSE  Week 4 - Model Evaluation Monday 11th April 2016</dc:title>
  <cp:lastModifiedBy>Greg Baker</cp:lastModifiedBy>
  <cp:revision>10</cp:revision>
  <dcterms:modified xsi:type="dcterms:W3CDTF">2016-07-06T05:48:28Z</dcterms:modified>
</cp:coreProperties>
</file>